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02" r:id="rId2"/>
    <p:sldId id="311" r:id="rId3"/>
    <p:sldId id="372" r:id="rId4"/>
    <p:sldId id="395" r:id="rId5"/>
    <p:sldId id="399" r:id="rId6"/>
    <p:sldId id="330" r:id="rId7"/>
    <p:sldId id="358" r:id="rId8"/>
    <p:sldId id="351" r:id="rId9"/>
    <p:sldId id="362" r:id="rId10"/>
    <p:sldId id="332" r:id="rId11"/>
    <p:sldId id="313" r:id="rId12"/>
    <p:sldId id="316" r:id="rId13"/>
    <p:sldId id="318" r:id="rId14"/>
    <p:sldId id="352" r:id="rId15"/>
    <p:sldId id="335" r:id="rId16"/>
    <p:sldId id="336" r:id="rId17"/>
    <p:sldId id="346" r:id="rId18"/>
    <p:sldId id="401" r:id="rId19"/>
    <p:sldId id="400" r:id="rId20"/>
    <p:sldId id="403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73" autoAdjust="0"/>
    <p:restoredTop sz="50100" autoAdjust="0"/>
  </p:normalViewPr>
  <p:slideViewPr>
    <p:cSldViewPr>
      <p:cViewPr varScale="1">
        <p:scale>
          <a:sx n="43" d="100"/>
          <a:sy n="43" d="100"/>
        </p:scale>
        <p:origin x="20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5" d="100"/>
        <a:sy n="10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8A0D148B-B612-2D44-9E20-D63B04AF725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6CC011FC-2430-0E41-B679-CD9B5AC3D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19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CB4CF7F6-3DEE-48F2-AF12-EE3C14BAB836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BC222121-38F6-49AA-9E59-3330BDE8F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50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	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86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8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06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50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50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50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50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50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50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677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415790"/>
            <a:ext cx="6324600" cy="4183380"/>
          </a:xfrm>
        </p:spPr>
        <p:txBody>
          <a:bodyPr/>
          <a:lstStyle/>
          <a:p>
            <a:pPr marL="228587" indent="-228587">
              <a:buAutoNum type="arabicParenR"/>
            </a:pPr>
            <a:endParaRPr lang="en-US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79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67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67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50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baseline="0" dirty="0">
              <a:solidFill>
                <a:srgbClr val="FF0000"/>
              </a:solidFill>
            </a:endParaRPr>
          </a:p>
          <a:p>
            <a:endParaRPr lang="en-US" baseline="0" dirty="0">
              <a:solidFill>
                <a:srgbClr val="FF0000"/>
              </a:solidFill>
            </a:endParaRP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50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50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22121-38F6-49AA-9E59-3330BDE8FF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05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C2E0-DADF-4035-BB38-48FF22977A52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B673-3407-478B-B65D-0E1740386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2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C2E0-DADF-4035-BB38-48FF22977A52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B673-3407-478B-B65D-0E1740386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7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C2E0-DADF-4035-BB38-48FF22977A52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B673-3407-478B-B65D-0E1740386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7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C2E0-DADF-4035-BB38-48FF22977A52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B673-3407-478B-B65D-0E1740386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C2E0-DADF-4035-BB38-48FF22977A52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B673-3407-478B-B65D-0E1740386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C2E0-DADF-4035-BB38-48FF22977A52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B673-3407-478B-B65D-0E1740386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C2E0-DADF-4035-BB38-48FF22977A52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B673-3407-478B-B65D-0E1740386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C2E0-DADF-4035-BB38-48FF22977A52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B673-3407-478B-B65D-0E1740386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2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C2E0-DADF-4035-BB38-48FF22977A52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B673-3407-478B-B65D-0E1740386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0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C2E0-DADF-4035-BB38-48FF22977A52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B673-3407-478B-B65D-0E1740386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4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C2E0-DADF-4035-BB38-48FF22977A52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B673-3407-478B-B65D-0E1740386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9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DC2E0-DADF-4035-BB38-48FF22977A52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FB673-3407-478B-B65D-0E1740386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5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rdodge.org/artseddashboard" TargetMode="Externa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325562"/>
          </a:xfrm>
        </p:spPr>
        <p:txBody>
          <a:bodyPr>
            <a:noAutofit/>
          </a:bodyPr>
          <a:lstStyle/>
          <a:p>
            <a:r>
              <a:rPr lang="en-US" sz="4800" b="1" dirty="0"/>
              <a:t>Young Audiences</a:t>
            </a:r>
            <a:br>
              <a:rPr lang="en-US" sz="4800" b="1" dirty="0"/>
            </a:br>
            <a:r>
              <a:rPr lang="en-US" sz="4800" b="1" dirty="0"/>
              <a:t>Strategic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000" dirty="0"/>
              <a:t>Goal 1, C: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4400" b="1" dirty="0"/>
              <a:t>“Develop and implement assessment policy which captures impact and value of all of our work”</a:t>
            </a:r>
          </a:p>
        </p:txBody>
      </p:sp>
      <p:pic>
        <p:nvPicPr>
          <p:cNvPr id="4" name="Picture 3" descr="image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380999"/>
            <a:ext cx="1595240" cy="9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2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9144000" cy="171439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" y="49161"/>
            <a:ext cx="8001000" cy="155103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chemeClr val="bg1"/>
                </a:solidFill>
              </a:rPr>
              <a:t>WE HAVE STATEWIDE DATA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727" y="49161"/>
            <a:ext cx="1551039" cy="155103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2053433"/>
            <a:ext cx="50517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>
                <a:solidFill>
                  <a:srgbClr val="000000"/>
                </a:solidFill>
              </a:rPr>
              <a:t>Two completed arts education Censuses from 2006, 2011, &amp; one to be released September 2017  </a:t>
            </a:r>
          </a:p>
        </p:txBody>
      </p:sp>
      <p:pic>
        <p:nvPicPr>
          <p:cNvPr id="2050" name="Picture 2" descr="http://artsednj.org/wp-content/uploads/2014/09/2012_Cover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777" y="2002094"/>
            <a:ext cx="3626328" cy="469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46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26276" y="1"/>
            <a:ext cx="9144000" cy="12034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02" y="-40940"/>
            <a:ext cx="8305800" cy="1474839"/>
          </a:xfrm>
        </p:spPr>
        <p:txBody>
          <a:bodyPr>
            <a:noAutofit/>
          </a:bodyPr>
          <a:lstStyle/>
          <a:p>
            <a:pPr algn="l"/>
            <a:r>
              <a:rPr lang="en-US" sz="6600" b="1" dirty="0">
                <a:solidFill>
                  <a:schemeClr val="bg1"/>
                </a:solidFill>
              </a:rPr>
              <a:t>WHAT IS MISSING?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9161"/>
            <a:ext cx="1703439" cy="17034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1524000"/>
            <a:ext cx="838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>
              <a:solidFill>
                <a:srgbClr val="000000"/>
              </a:solidFill>
            </a:endParaRPr>
          </a:p>
          <a:p>
            <a:pPr algn="ctr"/>
            <a:r>
              <a:rPr lang="en-US" sz="7200" b="1" dirty="0">
                <a:solidFill>
                  <a:srgbClr val="000000"/>
                </a:solidFill>
              </a:rPr>
              <a:t>Outside Nonprofit Arts Education  providers like Young Audiences </a:t>
            </a:r>
          </a:p>
        </p:txBody>
      </p:sp>
    </p:spTree>
    <p:extLst>
      <p:ext uri="{BB962C8B-B14F-4D97-AF65-F5344CB8AC3E}">
        <p14:creationId xmlns:p14="http://schemas.microsoft.com/office/powerpoint/2010/main" val="292898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9144000" cy="16001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00013" y="353961"/>
            <a:ext cx="8229600" cy="636639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bg1"/>
                </a:solidFill>
              </a:rPr>
              <a:t>Enter the Data Dashboard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123" y="381000"/>
            <a:ext cx="1551039" cy="1551039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2519363"/>
            <a:ext cx="8943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917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9144000" cy="16001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00013" y="481780"/>
            <a:ext cx="8229600" cy="636639"/>
          </a:xfrm>
        </p:spPr>
        <p:txBody>
          <a:bodyPr>
            <a:noAutofit/>
          </a:bodyPr>
          <a:lstStyle/>
          <a:p>
            <a:pPr algn="l"/>
            <a:r>
              <a:rPr lang="en-US" sz="6600" b="1" dirty="0">
                <a:solidFill>
                  <a:schemeClr val="bg1"/>
                </a:solidFill>
              </a:rPr>
              <a:t>LETS TAKE A LOOK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9161"/>
            <a:ext cx="1551039" cy="155103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2519363"/>
            <a:ext cx="8943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17566" y="4833257"/>
            <a:ext cx="777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hlinkClick r:id="rId5"/>
              </a:rPr>
              <a:t>www.grdodge.org/</a:t>
            </a:r>
            <a:r>
              <a:rPr lang="en-US" sz="3600" dirty="0" err="1">
                <a:hlinkClick r:id="rId5"/>
              </a:rPr>
              <a:t>artseddashboard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981200" y="5638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User Name: </a:t>
            </a:r>
            <a:r>
              <a:rPr lang="en-US" sz="2400" b="1" dirty="0" err="1"/>
              <a:t>YABoard</a:t>
            </a:r>
            <a:endParaRPr lang="en-US" sz="2400" b="1" dirty="0"/>
          </a:p>
          <a:p>
            <a:pPr algn="ctr"/>
            <a:r>
              <a:rPr lang="en-US" sz="2400" b="1" dirty="0"/>
              <a:t>Password:  Artsed2017</a:t>
            </a:r>
          </a:p>
        </p:txBody>
      </p:sp>
    </p:spTree>
    <p:extLst>
      <p:ext uri="{BB962C8B-B14F-4D97-AF65-F5344CB8AC3E}">
        <p14:creationId xmlns:p14="http://schemas.microsoft.com/office/powerpoint/2010/main" val="2436008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5334000" y="2990850"/>
            <a:ext cx="3467100" cy="363855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12953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" y="49161"/>
            <a:ext cx="8001000" cy="1246239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bg1"/>
                </a:solidFill>
              </a:rPr>
              <a:t>IMPACT MEASURES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727" y="49161"/>
            <a:ext cx="1551039" cy="15510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75561" y="4086850"/>
            <a:ext cx="31839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Impact Measures</a:t>
            </a:r>
          </a:p>
        </p:txBody>
      </p:sp>
      <p:sp>
        <p:nvSpPr>
          <p:cNvPr id="8" name="Oval 7"/>
          <p:cNvSpPr/>
          <p:nvPr/>
        </p:nvSpPr>
        <p:spPr>
          <a:xfrm>
            <a:off x="38100" y="2990850"/>
            <a:ext cx="3467100" cy="3638550"/>
          </a:xfrm>
          <a:prstGeom prst="ellipse">
            <a:avLst/>
          </a:prstGeom>
          <a:solidFill>
            <a:srgbClr val="FF0000">
              <a:alpha val="30000"/>
            </a:srgb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7175" y="4433097"/>
            <a:ext cx="302895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4300" b="1" dirty="0">
                <a:solidFill>
                  <a:schemeClr val="bg1"/>
                </a:solidFill>
              </a:rPr>
              <a:t>Mapping</a:t>
            </a:r>
            <a:r>
              <a:rPr lang="en-US" sz="43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590800" y="1343025"/>
            <a:ext cx="3467100" cy="3638550"/>
          </a:xfrm>
          <a:prstGeom prst="ellipse">
            <a:avLst/>
          </a:prstGeom>
          <a:solidFill>
            <a:schemeClr val="accent4">
              <a:alpha val="33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86125" y="2267575"/>
            <a:ext cx="23086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Grantee</a:t>
            </a:r>
            <a:r>
              <a:rPr lang="en-US" sz="4400" b="1" dirty="0"/>
              <a:t>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Capacity</a:t>
            </a:r>
            <a:r>
              <a:rPr lang="en-US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8880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9144000" cy="12953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288440"/>
            <a:ext cx="8229600" cy="636639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>WHAT DID WE WANT TO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MEASURE?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361" y="49161"/>
            <a:ext cx="1779639" cy="177963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1675686"/>
            <a:ext cx="8305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400" dirty="0"/>
              <a:t>1)student academic achievement</a:t>
            </a:r>
          </a:p>
          <a:p>
            <a:pPr lvl="0"/>
            <a:endParaRPr lang="en-US" sz="3400" dirty="0"/>
          </a:p>
          <a:p>
            <a:pPr lvl="0"/>
            <a:r>
              <a:rPr lang="en-US" sz="3400" dirty="0"/>
              <a:t>2) student social/emotional development</a:t>
            </a:r>
          </a:p>
          <a:p>
            <a:pPr lvl="0"/>
            <a:endParaRPr lang="en-US" sz="3400" dirty="0"/>
          </a:p>
          <a:p>
            <a:pPr lvl="0"/>
            <a:r>
              <a:rPr lang="en-US" sz="3400" dirty="0"/>
              <a:t>3) teacher efficacy</a:t>
            </a:r>
          </a:p>
          <a:p>
            <a:pPr lvl="0"/>
            <a:endParaRPr lang="en-US" sz="3400" dirty="0"/>
          </a:p>
          <a:p>
            <a:pPr lvl="0"/>
            <a:r>
              <a:rPr lang="en-US" sz="3400" dirty="0"/>
              <a:t>4) school and classroom culture </a:t>
            </a:r>
          </a:p>
          <a:p>
            <a:pPr lvl="0"/>
            <a:endParaRPr lang="en-US" sz="3400" dirty="0"/>
          </a:p>
          <a:p>
            <a:pPr lvl="0"/>
            <a:r>
              <a:rPr lang="en-US" sz="3400" dirty="0"/>
              <a:t>5) other important indicators of impact  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0885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9144000" cy="16001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1366" y="302341"/>
            <a:ext cx="8229600" cy="636639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>SAMPLE STUDENT INDICATORS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361" y="49161"/>
            <a:ext cx="1779639" cy="177963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66700" y="1326115"/>
            <a:ext cx="8610600" cy="754052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3600" dirty="0"/>
              <a:t> </a:t>
            </a:r>
          </a:p>
          <a:p>
            <a:r>
              <a:rPr lang="en-US" sz="4400" dirty="0"/>
              <a:t>Attendance</a:t>
            </a:r>
          </a:p>
          <a:p>
            <a:r>
              <a:rPr lang="en-US" sz="4400" dirty="0"/>
              <a:t>Behavior</a:t>
            </a:r>
          </a:p>
          <a:p>
            <a:r>
              <a:rPr lang="en-US" sz="4400" dirty="0"/>
              <a:t>Confidence</a:t>
            </a:r>
          </a:p>
          <a:p>
            <a:r>
              <a:rPr lang="en-US" sz="4400" dirty="0"/>
              <a:t>Creativity</a:t>
            </a:r>
          </a:p>
          <a:p>
            <a:r>
              <a:rPr lang="en-US" sz="4400" dirty="0"/>
              <a:t>Curiosity</a:t>
            </a:r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Empathy</a:t>
            </a:r>
          </a:p>
          <a:p>
            <a:r>
              <a:rPr lang="en-US" sz="4400" dirty="0"/>
              <a:t>Engagement</a:t>
            </a:r>
          </a:p>
          <a:p>
            <a:r>
              <a:rPr lang="en-US" sz="4400" dirty="0"/>
              <a:t>Cultural sensitivity</a:t>
            </a:r>
          </a:p>
          <a:p>
            <a:r>
              <a:rPr lang="en-US" sz="4400" dirty="0"/>
              <a:t>Grit</a:t>
            </a:r>
          </a:p>
          <a:p>
            <a:r>
              <a:rPr lang="en-US" sz="4400" dirty="0"/>
              <a:t>Joy</a:t>
            </a:r>
          </a:p>
        </p:txBody>
      </p:sp>
    </p:spTree>
    <p:extLst>
      <p:ext uri="{BB962C8B-B14F-4D97-AF65-F5344CB8AC3E}">
        <p14:creationId xmlns:p14="http://schemas.microsoft.com/office/powerpoint/2010/main" val="199883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9144000" cy="12953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" y="49161"/>
            <a:ext cx="8229600" cy="88981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chemeClr val="bg1"/>
                </a:solidFill>
              </a:rPr>
              <a:t>SURVEY DEVELOPMENT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361" y="49161"/>
            <a:ext cx="1779639" cy="177963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1683" y="1828800"/>
            <a:ext cx="88006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4"/>
              </a:buBlip>
            </a:pPr>
            <a:r>
              <a:rPr lang="en-US" sz="4200" b="1" dirty="0"/>
              <a:t>Developed surveys with grantees</a:t>
            </a:r>
          </a:p>
          <a:p>
            <a:endParaRPr lang="en-US" sz="4200" b="1" dirty="0"/>
          </a:p>
          <a:p>
            <a:pPr marL="571500" indent="-571500">
              <a:buBlip>
                <a:blip r:embed="rId4"/>
              </a:buBlip>
            </a:pPr>
            <a:r>
              <a:rPr lang="en-US" sz="4200" b="1" dirty="0"/>
              <a:t>Surveys are part of comprehensive evaluation plan</a:t>
            </a:r>
          </a:p>
          <a:p>
            <a:endParaRPr lang="en-US" sz="4200" b="1" dirty="0"/>
          </a:p>
          <a:p>
            <a:pPr marL="571500" indent="-571500">
              <a:buBlip>
                <a:blip r:embed="rId4"/>
              </a:buBlip>
            </a:pPr>
            <a:r>
              <a:rPr lang="en-US" sz="4200" b="1" dirty="0"/>
              <a:t>Piloted surveys </a:t>
            </a:r>
          </a:p>
          <a:p>
            <a:endParaRPr lang="en-US" sz="4200" b="1" dirty="0"/>
          </a:p>
          <a:p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305448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9144000" cy="12953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" y="49161"/>
            <a:ext cx="8229600" cy="636639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>YOUNG AUDIENCES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361" y="49161"/>
            <a:ext cx="1779639" cy="17796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0380" y="2552075"/>
            <a:ext cx="754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344748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9144000" cy="12953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" y="49161"/>
            <a:ext cx="8229600" cy="636639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>YOUNG AUDIENCES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361" y="49161"/>
            <a:ext cx="1779639" cy="17796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3400" y="1425000"/>
            <a:ext cx="7543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What Resonates for Young Audiences</a:t>
            </a:r>
          </a:p>
        </p:txBody>
      </p:sp>
    </p:spTree>
    <p:extLst>
      <p:ext uri="{BB962C8B-B14F-4D97-AF65-F5344CB8AC3E}">
        <p14:creationId xmlns:p14="http://schemas.microsoft.com/office/powerpoint/2010/main" val="208666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9144000" cy="15239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" y="49161"/>
            <a:ext cx="8229600" cy="1246239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>Geraldine R. Dodge Foundation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138" y="1"/>
            <a:ext cx="1828801" cy="18288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8701" y="1765042"/>
            <a:ext cx="78865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000" b="1" dirty="0">
              <a:solidFill>
                <a:srgbClr val="000000"/>
              </a:solidFill>
            </a:endParaRPr>
          </a:p>
          <a:p>
            <a:pPr algn="ctr"/>
            <a:endParaRPr lang="en-US" sz="8000" b="1" dirty="0">
              <a:solidFill>
                <a:srgbClr val="000000"/>
              </a:solidFill>
            </a:endParaRPr>
          </a:p>
          <a:p>
            <a:pPr algn="ctr"/>
            <a:endParaRPr lang="en-US" sz="8000" b="1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7400" y="424101"/>
            <a:ext cx="766600" cy="766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5351" y="1861459"/>
            <a:ext cx="775329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Young Audiences’</a:t>
            </a:r>
          </a:p>
          <a:p>
            <a:pPr algn="ctr"/>
            <a:r>
              <a:rPr lang="en-US" sz="6000" b="1" dirty="0"/>
              <a:t>Board Presentation</a:t>
            </a:r>
          </a:p>
          <a:p>
            <a:pPr algn="ctr"/>
            <a:endParaRPr lang="en-US" sz="4400" b="1" dirty="0"/>
          </a:p>
          <a:p>
            <a:pPr algn="ctr"/>
            <a:r>
              <a:rPr lang="en-US" sz="4400" b="1" dirty="0"/>
              <a:t>January 25, 2017</a:t>
            </a:r>
          </a:p>
        </p:txBody>
      </p:sp>
    </p:spTree>
    <p:extLst>
      <p:ext uri="{BB962C8B-B14F-4D97-AF65-F5344CB8AC3E}">
        <p14:creationId xmlns:p14="http://schemas.microsoft.com/office/powerpoint/2010/main" val="305513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On the 3x5 card, jot down three things you, as a board member, found most helpful to the organization in this presentation.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Place a star next to the one that you feel is most important.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 your three choices with two other board members.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your small group, develop a consensus around the two most important things.</a:t>
            </a:r>
          </a:p>
        </p:txBody>
      </p:sp>
      <p:pic>
        <p:nvPicPr>
          <p:cNvPr id="4" name="Picture 3" descr="image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00" y="368299"/>
            <a:ext cx="1595240" cy="9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8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7981597" y="4204623"/>
            <a:ext cx="914400" cy="876634"/>
          </a:xfrm>
          <a:prstGeom prst="ellipse">
            <a:avLst/>
          </a:prstGeom>
          <a:solidFill>
            <a:srgbClr val="7030A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13715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" y="49161"/>
            <a:ext cx="8229600" cy="941439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Geraldine R. Dodge Foundation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122" y="87174"/>
            <a:ext cx="1741626" cy="174162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81100" y="1828800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CONNECTING THE ARTS EDUCATION</a:t>
            </a:r>
          </a:p>
          <a:p>
            <a:pPr algn="ctr"/>
            <a:r>
              <a:rPr lang="en-US" sz="7200" b="1" dirty="0">
                <a:solidFill>
                  <a:srgbClr val="000000"/>
                </a:solidFill>
              </a:rPr>
              <a:t>DOTS</a:t>
            </a:r>
            <a:endParaRPr lang="en-US" sz="72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47" y="3267301"/>
            <a:ext cx="766600" cy="766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174" y="5886565"/>
            <a:ext cx="1233148" cy="12331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97" y="2855558"/>
            <a:ext cx="766600" cy="766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951" y="5032245"/>
            <a:ext cx="766600" cy="7666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7061947" y="5592535"/>
            <a:ext cx="914400" cy="876634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279725" y="2176707"/>
            <a:ext cx="914400" cy="876634"/>
          </a:xfrm>
          <a:prstGeom prst="ellipse">
            <a:avLst/>
          </a:prstGeom>
          <a:solidFill>
            <a:srgbClr val="FF000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4404" y="5154218"/>
            <a:ext cx="914400" cy="876634"/>
          </a:xfrm>
          <a:prstGeom prst="ellipse">
            <a:avLst/>
          </a:prstGeom>
          <a:solidFill>
            <a:srgbClr val="FF000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223798" y="3492968"/>
            <a:ext cx="914400" cy="876634"/>
          </a:xfrm>
          <a:prstGeom prst="ellipse">
            <a:avLst/>
          </a:prstGeom>
          <a:solidFill>
            <a:srgbClr val="7030A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8797" y="1828800"/>
            <a:ext cx="914400" cy="876634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38198" y="6172295"/>
            <a:ext cx="914400" cy="876634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7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9144000" cy="15239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" y="49161"/>
            <a:ext cx="8229600" cy="1246239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>OVERALL GOAL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138" y="1"/>
            <a:ext cx="1828801" cy="18288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8701" y="1765042"/>
            <a:ext cx="78865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000" b="1" dirty="0">
              <a:solidFill>
                <a:srgbClr val="000000"/>
              </a:solidFill>
            </a:endParaRPr>
          </a:p>
          <a:p>
            <a:pPr algn="ctr"/>
            <a:endParaRPr lang="en-US" sz="8000" b="1" dirty="0">
              <a:solidFill>
                <a:srgbClr val="000000"/>
              </a:solidFill>
            </a:endParaRPr>
          </a:p>
          <a:p>
            <a:pPr algn="ctr"/>
            <a:endParaRPr lang="en-US" sz="8000" b="1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7400" y="424101"/>
            <a:ext cx="766600" cy="766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28702" y="1828802"/>
            <a:ext cx="75596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Develop an evaluation framework by which Dodge can understand and document the impact of our arts education grantees’ individual and collective work.</a:t>
            </a:r>
            <a:endParaRPr lang="en-US" sz="4000" b="1" dirty="0"/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438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9144000" cy="15239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" y="49161"/>
            <a:ext cx="8229600" cy="1246239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>Dodge Evaluation Objectives: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138" y="1"/>
            <a:ext cx="1828801" cy="18288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8701" y="1765042"/>
            <a:ext cx="78865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000" b="1" dirty="0">
              <a:solidFill>
                <a:srgbClr val="000000"/>
              </a:solidFill>
            </a:endParaRPr>
          </a:p>
          <a:p>
            <a:pPr algn="ctr"/>
            <a:endParaRPr lang="en-US" sz="8000" b="1" dirty="0">
              <a:solidFill>
                <a:srgbClr val="000000"/>
              </a:solidFill>
            </a:endParaRPr>
          </a:p>
          <a:p>
            <a:pPr algn="ctr"/>
            <a:endParaRPr lang="en-US" sz="8000" b="1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7400" y="424101"/>
            <a:ext cx="766600" cy="766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28702" y="1743273"/>
            <a:ext cx="75596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Blip>
                <a:blip r:embed="rId4"/>
              </a:buBlip>
            </a:pPr>
            <a:r>
              <a:rPr lang="en-US" sz="3200" b="1" dirty="0"/>
              <a:t>Create a learning community to improve arts education practice and impact;</a:t>
            </a:r>
          </a:p>
          <a:p>
            <a:pPr marL="342900" indent="-342900">
              <a:buBlip>
                <a:blip r:embed="rId4"/>
              </a:buBlip>
            </a:pPr>
            <a:endParaRPr lang="en-US" sz="3200" b="1" dirty="0"/>
          </a:p>
          <a:p>
            <a:pPr marL="342900" indent="-342900">
              <a:buBlip>
                <a:blip r:embed="rId4"/>
              </a:buBlip>
            </a:pPr>
            <a:r>
              <a:rPr lang="en-US" sz="3200" b="1" dirty="0"/>
              <a:t>Develop a data collection dashboard that tracks programmatic and evaluation data;</a:t>
            </a:r>
          </a:p>
          <a:p>
            <a:pPr marL="342900" indent="-342900">
              <a:buBlip>
                <a:blip r:embed="rId4"/>
              </a:buBlip>
            </a:pPr>
            <a:endParaRPr lang="en-US" sz="3200" b="1" dirty="0"/>
          </a:p>
          <a:p>
            <a:pPr marL="342900" indent="-342900">
              <a:buBlip>
                <a:blip r:embed="rId4"/>
              </a:buBlip>
            </a:pPr>
            <a:r>
              <a:rPr lang="en-US" sz="3200" b="1" dirty="0"/>
              <a:t>Use the documentation to tell a collective impact story and message to multiple stakeholders.</a:t>
            </a:r>
          </a:p>
        </p:txBody>
      </p:sp>
    </p:spTree>
    <p:extLst>
      <p:ext uri="{BB962C8B-B14F-4D97-AF65-F5344CB8AC3E}">
        <p14:creationId xmlns:p14="http://schemas.microsoft.com/office/powerpoint/2010/main" val="287384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5334000" y="2990850"/>
            <a:ext cx="3467100" cy="363855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12953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" y="49161"/>
            <a:ext cx="8001000" cy="1246239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bg1"/>
                </a:solidFill>
              </a:rPr>
              <a:t>THREE COMPONENTS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727" y="49161"/>
            <a:ext cx="1551039" cy="15510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75561" y="4086850"/>
            <a:ext cx="31839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Impact Measures</a:t>
            </a:r>
          </a:p>
        </p:txBody>
      </p:sp>
      <p:sp>
        <p:nvSpPr>
          <p:cNvPr id="8" name="Oval 7"/>
          <p:cNvSpPr/>
          <p:nvPr/>
        </p:nvSpPr>
        <p:spPr>
          <a:xfrm>
            <a:off x="38100" y="2990850"/>
            <a:ext cx="3467100" cy="3638550"/>
          </a:xfrm>
          <a:prstGeom prst="ellipse">
            <a:avLst/>
          </a:prstGeom>
          <a:solidFill>
            <a:srgbClr val="FF000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7175" y="4433097"/>
            <a:ext cx="302895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4300" b="1" dirty="0">
                <a:solidFill>
                  <a:schemeClr val="bg1"/>
                </a:solidFill>
              </a:rPr>
              <a:t>Mapping</a:t>
            </a:r>
            <a:r>
              <a:rPr lang="en-US" sz="43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590800" y="1343025"/>
            <a:ext cx="3467100" cy="3638550"/>
          </a:xfrm>
          <a:prstGeom prst="ellipse">
            <a:avLst/>
          </a:prstGeom>
          <a:solidFill>
            <a:schemeClr val="accent4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3794" y="2267575"/>
            <a:ext cx="247330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Nonprofit</a:t>
            </a:r>
            <a:endParaRPr lang="en-US" sz="4400" b="1" dirty="0"/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Capacity</a:t>
            </a:r>
            <a:r>
              <a:rPr lang="en-US" sz="4400" b="1" dirty="0"/>
              <a:t>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Building</a:t>
            </a:r>
          </a:p>
        </p:txBody>
      </p:sp>
    </p:spTree>
    <p:extLst>
      <p:ext uri="{BB962C8B-B14F-4D97-AF65-F5344CB8AC3E}">
        <p14:creationId xmlns:p14="http://schemas.microsoft.com/office/powerpoint/2010/main" val="79805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5334000" y="2990850"/>
            <a:ext cx="3467100" cy="3638550"/>
          </a:xfrm>
          <a:prstGeom prst="ellipse">
            <a:avLst/>
          </a:prstGeom>
          <a:solidFill>
            <a:schemeClr val="accent5">
              <a:lumMod val="75000"/>
              <a:alpha val="30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12953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" y="49161"/>
            <a:ext cx="8001000" cy="1246239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bg1"/>
                </a:solidFill>
              </a:rPr>
              <a:t>START WITH NONPROFITS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727" y="49161"/>
            <a:ext cx="1551039" cy="15510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75561" y="4086850"/>
            <a:ext cx="31839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Impact Measures</a:t>
            </a:r>
          </a:p>
        </p:txBody>
      </p:sp>
      <p:sp>
        <p:nvSpPr>
          <p:cNvPr id="8" name="Oval 7"/>
          <p:cNvSpPr/>
          <p:nvPr/>
        </p:nvSpPr>
        <p:spPr>
          <a:xfrm>
            <a:off x="38100" y="2990850"/>
            <a:ext cx="3467100" cy="3638550"/>
          </a:xfrm>
          <a:prstGeom prst="ellipse">
            <a:avLst/>
          </a:prstGeom>
          <a:solidFill>
            <a:srgbClr val="FF0000">
              <a:alpha val="30000"/>
            </a:srgb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7175" y="4433097"/>
            <a:ext cx="302895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4300" b="1" dirty="0">
                <a:solidFill>
                  <a:schemeClr val="bg1"/>
                </a:solidFill>
              </a:rPr>
              <a:t>Mapping</a:t>
            </a:r>
            <a:r>
              <a:rPr lang="en-US" sz="43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590800" y="1343025"/>
            <a:ext cx="3467100" cy="3638550"/>
          </a:xfrm>
          <a:prstGeom prst="ellipse">
            <a:avLst/>
          </a:prstGeom>
          <a:solidFill>
            <a:schemeClr val="accent4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3794" y="2267575"/>
            <a:ext cx="247330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Nonprofit</a:t>
            </a:r>
            <a:endParaRPr lang="en-US" sz="4400" b="1" dirty="0"/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Capacity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Building</a:t>
            </a:r>
            <a:r>
              <a:rPr lang="en-US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140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9144000" cy="12953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" y="49161"/>
            <a:ext cx="8229600" cy="88981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chemeClr val="bg1"/>
                </a:solidFill>
              </a:rPr>
              <a:t>CAPACITY BUILDING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361" y="49161"/>
            <a:ext cx="1779639" cy="177963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0307" y="938980"/>
            <a:ext cx="880063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b="1" dirty="0"/>
          </a:p>
          <a:p>
            <a:pPr marL="571500" indent="-571500">
              <a:buBlip>
                <a:blip r:embed="rId4"/>
              </a:buBlip>
            </a:pPr>
            <a:r>
              <a:rPr lang="en-US" sz="4400" b="1" dirty="0"/>
              <a:t>Taught evaluation best practices</a:t>
            </a:r>
          </a:p>
          <a:p>
            <a:pPr marL="571500" indent="-571500">
              <a:buBlip>
                <a:blip r:embed="rId4"/>
              </a:buBlip>
            </a:pPr>
            <a:endParaRPr lang="en-US" sz="4400" b="1" dirty="0"/>
          </a:p>
          <a:p>
            <a:pPr marL="571500" indent="-571500">
              <a:buBlip>
                <a:blip r:embed="rId4"/>
              </a:buBlip>
            </a:pPr>
            <a:r>
              <a:rPr lang="en-US" sz="4400" b="1" dirty="0"/>
              <a:t>Identified Impact Indicators</a:t>
            </a:r>
          </a:p>
          <a:p>
            <a:pPr marL="571500" indent="-571500">
              <a:buBlip>
                <a:blip r:embed="rId4"/>
              </a:buBlip>
            </a:pPr>
            <a:endParaRPr lang="en-US" sz="4400" b="1" dirty="0"/>
          </a:p>
          <a:p>
            <a:pPr marL="571500" indent="-571500">
              <a:buBlip>
                <a:blip r:embed="rId4"/>
              </a:buBlip>
            </a:pPr>
            <a:r>
              <a:rPr lang="en-US" sz="4400" b="1" dirty="0"/>
              <a:t>Helped clarify program goals, design corresponding logic models and evaluation plans</a:t>
            </a:r>
          </a:p>
          <a:p>
            <a:pPr marL="571500" indent="-571500">
              <a:buBlip>
                <a:blip r:embed="rId4"/>
              </a:buBlip>
            </a:pPr>
            <a:endParaRPr lang="en-US" sz="4400" b="1" dirty="0"/>
          </a:p>
          <a:p>
            <a:endParaRPr lang="en-US" sz="44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571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5334000" y="2990850"/>
            <a:ext cx="3467100" cy="3638550"/>
          </a:xfrm>
          <a:prstGeom prst="ellipse">
            <a:avLst/>
          </a:prstGeom>
          <a:solidFill>
            <a:schemeClr val="accent5">
              <a:lumMod val="75000"/>
              <a:alpha val="42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12953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81800"/>
            <a:ext cx="9144000" cy="0"/>
          </a:xfrm>
          <a:prstGeom prst="line">
            <a:avLst/>
          </a:prstGeom>
          <a:ln w="76200">
            <a:solidFill>
              <a:srgbClr val="FFE51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" y="49161"/>
            <a:ext cx="8001000" cy="1246239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bg1"/>
                </a:solidFill>
              </a:rPr>
              <a:t>MAPPING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727" y="49161"/>
            <a:ext cx="1551039" cy="15510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75561" y="4086850"/>
            <a:ext cx="31839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Impact Measures</a:t>
            </a:r>
          </a:p>
        </p:txBody>
      </p:sp>
      <p:sp>
        <p:nvSpPr>
          <p:cNvPr id="8" name="Oval 7"/>
          <p:cNvSpPr/>
          <p:nvPr/>
        </p:nvSpPr>
        <p:spPr>
          <a:xfrm>
            <a:off x="38100" y="2990850"/>
            <a:ext cx="3467100" cy="3638550"/>
          </a:xfrm>
          <a:prstGeom prst="ellipse">
            <a:avLst/>
          </a:prstGeom>
          <a:solidFill>
            <a:srgbClr val="FF000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7175" y="4433097"/>
            <a:ext cx="302895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4300" b="1" dirty="0">
                <a:solidFill>
                  <a:schemeClr val="bg1"/>
                </a:solidFill>
              </a:rPr>
              <a:t>Mapping</a:t>
            </a:r>
            <a:r>
              <a:rPr lang="en-US" sz="43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590800" y="1343025"/>
            <a:ext cx="3467100" cy="3638550"/>
          </a:xfrm>
          <a:prstGeom prst="ellipse">
            <a:avLst/>
          </a:prstGeom>
          <a:solidFill>
            <a:schemeClr val="accent4">
              <a:alpha val="33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86125" y="2267575"/>
            <a:ext cx="23086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Grantee</a:t>
            </a:r>
            <a:r>
              <a:rPr lang="en-US" sz="4400" b="1" dirty="0"/>
              <a:t>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Capacity</a:t>
            </a:r>
            <a:r>
              <a:rPr lang="en-US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78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23250</TotalTime>
  <Words>355</Words>
  <Application>Microsoft Office PowerPoint</Application>
  <PresentationFormat>On-screen Show (4:3)</PresentationFormat>
  <Paragraphs>137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Young Audiences Strategic Plan</vt:lpstr>
      <vt:lpstr>Geraldine R. Dodge Foundation</vt:lpstr>
      <vt:lpstr>Geraldine R. Dodge Foundation</vt:lpstr>
      <vt:lpstr>OVERALL GOAL</vt:lpstr>
      <vt:lpstr>Dodge Evaluation Objectives: </vt:lpstr>
      <vt:lpstr>THREE COMPONENTS</vt:lpstr>
      <vt:lpstr>START WITH NONPROFITS</vt:lpstr>
      <vt:lpstr>CAPACITY BUILDING</vt:lpstr>
      <vt:lpstr>MAPPING</vt:lpstr>
      <vt:lpstr>WE HAVE STATEWIDE DATA</vt:lpstr>
      <vt:lpstr>WHAT IS MISSING? </vt:lpstr>
      <vt:lpstr>Enter the Data Dashboard</vt:lpstr>
      <vt:lpstr>LETS TAKE A LOOK</vt:lpstr>
      <vt:lpstr>IMPACT MEASURES</vt:lpstr>
      <vt:lpstr>WHAT DID WE WANT TO  MEASURE?</vt:lpstr>
      <vt:lpstr>SAMPLE STUDENT INDICATORS</vt:lpstr>
      <vt:lpstr>SURVEY DEVELOPMENT</vt:lpstr>
      <vt:lpstr>YOUNG AUDIENCES</vt:lpstr>
      <vt:lpstr>YOUNG AUDIENCES</vt:lpstr>
      <vt:lpstr>Exercise: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Jambor</dc:creator>
  <cp:lastModifiedBy>Michele Russo</cp:lastModifiedBy>
  <cp:revision>286</cp:revision>
  <cp:lastPrinted>2016-12-01T15:30:04Z</cp:lastPrinted>
  <dcterms:created xsi:type="dcterms:W3CDTF">2014-09-29T18:55:30Z</dcterms:created>
  <dcterms:modified xsi:type="dcterms:W3CDTF">2017-01-25T19:05:50Z</dcterms:modified>
</cp:coreProperties>
</file>