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402" r:id="rId2"/>
    <p:sldId id="311" r:id="rId3"/>
    <p:sldId id="372" r:id="rId4"/>
    <p:sldId id="395" r:id="rId5"/>
    <p:sldId id="399" r:id="rId6"/>
    <p:sldId id="330" r:id="rId7"/>
    <p:sldId id="358" r:id="rId8"/>
    <p:sldId id="351" r:id="rId9"/>
    <p:sldId id="362" r:id="rId10"/>
    <p:sldId id="332" r:id="rId11"/>
    <p:sldId id="313" r:id="rId12"/>
    <p:sldId id="316" r:id="rId13"/>
    <p:sldId id="318" r:id="rId14"/>
    <p:sldId id="352" r:id="rId15"/>
    <p:sldId id="335" r:id="rId16"/>
    <p:sldId id="336" r:id="rId17"/>
    <p:sldId id="346" r:id="rId18"/>
    <p:sldId id="401" r:id="rId19"/>
    <p:sldId id="400" r:id="rId20"/>
    <p:sldId id="403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73" autoAdjust="0"/>
    <p:restoredTop sz="50100" autoAdjust="0"/>
  </p:normalViewPr>
  <p:slideViewPr>
    <p:cSldViewPr>
      <p:cViewPr varScale="1">
        <p:scale>
          <a:sx n="43" d="100"/>
          <a:sy n="43" d="100"/>
        </p:scale>
        <p:origin x="203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5" d="100"/>
        <a:sy n="10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99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/>
            </a:lvl1pPr>
          </a:lstStyle>
          <a:p>
            <a:fld id="{8A0D148B-B612-2D44-9E20-D63B04AF725F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/>
            </a:lvl1pPr>
          </a:lstStyle>
          <a:p>
            <a:fld id="{6CC011FC-2430-0E41-B679-CD9B5AC3D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193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/>
            </a:lvl1pPr>
          </a:lstStyle>
          <a:p>
            <a:fld id="{CB4CF7F6-3DEE-48F2-AF12-EE3C14BAB836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7" rIns="93172" bIns="4658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/>
            </a:lvl1pPr>
          </a:lstStyle>
          <a:p>
            <a:fld id="{BC222121-38F6-49AA-9E59-3330BDE8F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0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22121-38F6-49AA-9E59-3330BDE8FF6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22121-38F6-49AA-9E59-3330BDE8FF6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0507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baseline="0" dirty="0"/>
              <a:t>	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22121-38F6-49AA-9E59-3330BDE8FF6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4862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22121-38F6-49AA-9E59-3330BDE8FF6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585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22121-38F6-49AA-9E59-3330BDE8FF6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06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22121-38F6-49AA-9E59-3330BDE8FF6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0507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22121-38F6-49AA-9E59-3330BDE8FF6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507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22121-38F6-49AA-9E59-3330BDE8FF6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50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22121-38F6-49AA-9E59-3330BDE8FF6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507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22121-38F6-49AA-9E59-3330BDE8FF6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507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22121-38F6-49AA-9E59-3330BDE8FF6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50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22121-38F6-49AA-9E59-3330BDE8FF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9677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22121-38F6-49AA-9E59-3330BDE8FF65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81000" y="4415790"/>
            <a:ext cx="6324600" cy="4183380"/>
          </a:xfrm>
        </p:spPr>
        <p:txBody>
          <a:bodyPr/>
          <a:lstStyle/>
          <a:p>
            <a:pPr marL="228587" indent="-228587">
              <a:buAutoNum type="arabicParenR"/>
            </a:pPr>
            <a:endParaRPr lang="en-US" dirty="0"/>
          </a:p>
          <a:p>
            <a:r>
              <a:rPr lang="en-US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22121-38F6-49AA-9E59-3330BDE8FF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979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22121-38F6-49AA-9E59-3330BDE8FF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967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22121-38F6-49AA-9E59-3330BDE8FF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967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22121-38F6-49AA-9E59-3330BDE8FF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050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baseline="0" dirty="0">
              <a:solidFill>
                <a:srgbClr val="FF0000"/>
              </a:solidFill>
            </a:endParaRPr>
          </a:p>
          <a:p>
            <a:endParaRPr lang="en-US" baseline="0" dirty="0">
              <a:solidFill>
                <a:srgbClr val="FF0000"/>
              </a:solidFill>
            </a:endParaRP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22121-38F6-49AA-9E59-3330BDE8FF6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0507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22121-38F6-49AA-9E59-3330BDE8FF6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50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22121-38F6-49AA-9E59-3330BDE8FF6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055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C2E0-DADF-4035-BB38-48FF22977A52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B673-3407-478B-B65D-0E1740386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02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C2E0-DADF-4035-BB38-48FF22977A52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B673-3407-478B-B65D-0E1740386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7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C2E0-DADF-4035-BB38-48FF22977A52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B673-3407-478B-B65D-0E1740386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877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C2E0-DADF-4035-BB38-48FF22977A52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B673-3407-478B-B65D-0E1740386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8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C2E0-DADF-4035-BB38-48FF22977A52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B673-3407-478B-B65D-0E1740386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9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C2E0-DADF-4035-BB38-48FF22977A52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B673-3407-478B-B65D-0E1740386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1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C2E0-DADF-4035-BB38-48FF22977A52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B673-3407-478B-B65D-0E1740386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49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C2E0-DADF-4035-BB38-48FF22977A52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B673-3407-478B-B65D-0E1740386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729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C2E0-DADF-4035-BB38-48FF22977A52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B673-3407-478B-B65D-0E1740386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800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C2E0-DADF-4035-BB38-48FF22977A52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B673-3407-478B-B65D-0E1740386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442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C2E0-DADF-4035-BB38-48FF22977A52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B673-3407-478B-B65D-0E1740386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98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DC2E0-DADF-4035-BB38-48FF22977A52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FB673-3407-478B-B65D-0E1740386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58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rdodge.org/artseddashboard" TargetMode="Externa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325562"/>
          </a:xfrm>
        </p:spPr>
        <p:txBody>
          <a:bodyPr>
            <a:noAutofit/>
          </a:bodyPr>
          <a:lstStyle/>
          <a:p>
            <a:r>
              <a:rPr lang="en-US" sz="4800" b="1" dirty="0"/>
              <a:t>Young Audiences</a:t>
            </a:r>
            <a:br>
              <a:rPr lang="en-US" sz="4800" b="1" dirty="0"/>
            </a:br>
            <a:r>
              <a:rPr lang="en-US" sz="4800" b="1" dirty="0"/>
              <a:t>Strategic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4000" dirty="0"/>
              <a:t>Goal 1, C: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sz="4400" b="1" dirty="0"/>
              <a:t>“Develop and implement assessment policy which captures impact and value of all of our work”</a:t>
            </a:r>
          </a:p>
        </p:txBody>
      </p:sp>
      <p:pic>
        <p:nvPicPr>
          <p:cNvPr id="4" name="Picture 3" descr="image00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6600" y="380999"/>
            <a:ext cx="1595240" cy="95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82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1"/>
            <a:ext cx="9144000" cy="171439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781800"/>
            <a:ext cx="9144000" cy="0"/>
          </a:xfrm>
          <a:prstGeom prst="line">
            <a:avLst/>
          </a:prstGeom>
          <a:ln w="76200">
            <a:solidFill>
              <a:srgbClr val="FFE51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76200" y="49161"/>
            <a:ext cx="8001000" cy="1551039"/>
          </a:xfrm>
        </p:spPr>
        <p:txBody>
          <a:bodyPr>
            <a:noAutofit/>
          </a:bodyPr>
          <a:lstStyle/>
          <a:p>
            <a:pPr algn="l"/>
            <a:r>
              <a:rPr lang="en-US" sz="4800" b="1" dirty="0">
                <a:solidFill>
                  <a:schemeClr val="bg1"/>
                </a:solidFill>
              </a:rPr>
              <a:t>WE HAVE STATEWIDE DATA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727" y="49161"/>
            <a:ext cx="1551039" cy="155103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04800" y="2053433"/>
            <a:ext cx="505177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800" b="1" dirty="0">
                <a:solidFill>
                  <a:srgbClr val="000000"/>
                </a:solidFill>
              </a:rPr>
              <a:t>Two completed arts education Censuses from 2006, 2011, &amp; one to be released September 2017  </a:t>
            </a:r>
          </a:p>
        </p:txBody>
      </p:sp>
      <p:pic>
        <p:nvPicPr>
          <p:cNvPr id="2050" name="Picture 2" descr="http://artsednj.org/wp-content/uploads/2014/09/2012_Cover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1777" y="2002094"/>
            <a:ext cx="3626328" cy="469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2461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-26276" y="1"/>
            <a:ext cx="9144000" cy="12034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781800"/>
            <a:ext cx="9144000" cy="0"/>
          </a:xfrm>
          <a:prstGeom prst="line">
            <a:avLst/>
          </a:prstGeom>
          <a:ln w="76200">
            <a:solidFill>
              <a:srgbClr val="FFE51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73802" y="-40940"/>
            <a:ext cx="8305800" cy="1474839"/>
          </a:xfrm>
        </p:spPr>
        <p:txBody>
          <a:bodyPr>
            <a:noAutofit/>
          </a:bodyPr>
          <a:lstStyle/>
          <a:p>
            <a:pPr algn="l"/>
            <a:r>
              <a:rPr lang="en-US" sz="6600" b="1" dirty="0">
                <a:solidFill>
                  <a:schemeClr val="bg1"/>
                </a:solidFill>
              </a:rPr>
              <a:t>WHAT IS MISSING?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49161"/>
            <a:ext cx="1703439" cy="170343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81000" y="1524000"/>
            <a:ext cx="8382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>
              <a:solidFill>
                <a:srgbClr val="000000"/>
              </a:solidFill>
            </a:endParaRPr>
          </a:p>
          <a:p>
            <a:pPr algn="ctr"/>
            <a:r>
              <a:rPr lang="en-US" sz="7200" b="1" dirty="0">
                <a:solidFill>
                  <a:srgbClr val="000000"/>
                </a:solidFill>
              </a:rPr>
              <a:t>Outside Nonprofit Arts Education  providers like Young Audiences </a:t>
            </a:r>
          </a:p>
        </p:txBody>
      </p:sp>
    </p:spTree>
    <p:extLst>
      <p:ext uri="{BB962C8B-B14F-4D97-AF65-F5344CB8AC3E}">
        <p14:creationId xmlns:p14="http://schemas.microsoft.com/office/powerpoint/2010/main" val="292898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1"/>
            <a:ext cx="9144000" cy="160019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781800"/>
            <a:ext cx="9144000" cy="0"/>
          </a:xfrm>
          <a:prstGeom prst="line">
            <a:avLst/>
          </a:prstGeom>
          <a:ln w="76200">
            <a:solidFill>
              <a:srgbClr val="FFE51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00013" y="353961"/>
            <a:ext cx="8229600" cy="636639"/>
          </a:xfrm>
        </p:spPr>
        <p:txBody>
          <a:bodyPr>
            <a:noAutofit/>
          </a:bodyPr>
          <a:lstStyle/>
          <a:p>
            <a:pPr algn="l"/>
            <a:r>
              <a:rPr lang="en-US" sz="5400" b="1" dirty="0">
                <a:solidFill>
                  <a:schemeClr val="bg1"/>
                </a:solidFill>
              </a:rPr>
              <a:t>Enter the Data Dashboard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4123" y="381000"/>
            <a:ext cx="1551039" cy="1551039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2519363"/>
            <a:ext cx="894397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7917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1"/>
            <a:ext cx="9144000" cy="160019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781800"/>
            <a:ext cx="9144000" cy="0"/>
          </a:xfrm>
          <a:prstGeom prst="line">
            <a:avLst/>
          </a:prstGeom>
          <a:ln w="76200">
            <a:solidFill>
              <a:srgbClr val="FFE51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00013" y="481780"/>
            <a:ext cx="8229600" cy="636639"/>
          </a:xfrm>
        </p:spPr>
        <p:txBody>
          <a:bodyPr>
            <a:noAutofit/>
          </a:bodyPr>
          <a:lstStyle/>
          <a:p>
            <a:pPr algn="l"/>
            <a:r>
              <a:rPr lang="en-US" sz="6600" b="1" dirty="0">
                <a:solidFill>
                  <a:schemeClr val="bg1"/>
                </a:solidFill>
              </a:rPr>
              <a:t>LETS TAKE A LOOK</a:t>
            </a:r>
            <a:endParaRPr lang="en-US" sz="5400" b="1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49161"/>
            <a:ext cx="1551039" cy="155103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2519363"/>
            <a:ext cx="894397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17566" y="4833257"/>
            <a:ext cx="7772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hlinkClick r:id="rId5"/>
              </a:rPr>
              <a:t>www.grdodge.org/</a:t>
            </a:r>
            <a:r>
              <a:rPr lang="en-US" sz="3600" dirty="0" err="1">
                <a:hlinkClick r:id="rId5"/>
              </a:rPr>
              <a:t>artseddashboard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1981200" y="56388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b="1" dirty="0"/>
              <a:t>User Name: </a:t>
            </a:r>
            <a:r>
              <a:rPr lang="en-US" sz="2400" b="1" dirty="0" err="1"/>
              <a:t>YABoard</a:t>
            </a:r>
            <a:endParaRPr lang="en-US" sz="2400" b="1" dirty="0"/>
          </a:p>
          <a:p>
            <a:pPr algn="ctr"/>
            <a:r>
              <a:rPr lang="en-US" sz="2400" b="1" dirty="0"/>
              <a:t>Password:  Artsed2017</a:t>
            </a:r>
          </a:p>
        </p:txBody>
      </p:sp>
    </p:spTree>
    <p:extLst>
      <p:ext uri="{BB962C8B-B14F-4D97-AF65-F5344CB8AC3E}">
        <p14:creationId xmlns:p14="http://schemas.microsoft.com/office/powerpoint/2010/main" val="2436008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5334000" y="2990850"/>
            <a:ext cx="3467100" cy="3638550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9144000" cy="129539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781800"/>
            <a:ext cx="9144000" cy="0"/>
          </a:xfrm>
          <a:prstGeom prst="line">
            <a:avLst/>
          </a:prstGeom>
          <a:ln w="76200">
            <a:solidFill>
              <a:srgbClr val="FFE51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76200" y="49161"/>
            <a:ext cx="8001000" cy="1246239"/>
          </a:xfrm>
        </p:spPr>
        <p:txBody>
          <a:bodyPr>
            <a:noAutofit/>
          </a:bodyPr>
          <a:lstStyle/>
          <a:p>
            <a:pPr algn="l"/>
            <a:r>
              <a:rPr lang="en-US" sz="5400" b="1" dirty="0">
                <a:solidFill>
                  <a:schemeClr val="bg1"/>
                </a:solidFill>
              </a:rPr>
              <a:t>IMPACT MEASURES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727" y="49161"/>
            <a:ext cx="1551039" cy="155103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475561" y="4086850"/>
            <a:ext cx="318397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Impact Measures</a:t>
            </a:r>
          </a:p>
        </p:txBody>
      </p:sp>
      <p:sp>
        <p:nvSpPr>
          <p:cNvPr id="8" name="Oval 7"/>
          <p:cNvSpPr/>
          <p:nvPr/>
        </p:nvSpPr>
        <p:spPr>
          <a:xfrm>
            <a:off x="38100" y="2990850"/>
            <a:ext cx="3467100" cy="3638550"/>
          </a:xfrm>
          <a:prstGeom prst="ellipse">
            <a:avLst/>
          </a:prstGeom>
          <a:solidFill>
            <a:srgbClr val="FF0000">
              <a:alpha val="30000"/>
            </a:srgbClr>
          </a:solidFill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57175" y="4433097"/>
            <a:ext cx="3028950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4300" b="1" dirty="0">
                <a:solidFill>
                  <a:schemeClr val="bg1"/>
                </a:solidFill>
              </a:rPr>
              <a:t>Mapping</a:t>
            </a:r>
            <a:r>
              <a:rPr lang="en-US" sz="4300" b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3" name="Oval 12"/>
          <p:cNvSpPr/>
          <p:nvPr/>
        </p:nvSpPr>
        <p:spPr>
          <a:xfrm>
            <a:off x="2590800" y="1343025"/>
            <a:ext cx="3467100" cy="3638550"/>
          </a:xfrm>
          <a:prstGeom prst="ellipse">
            <a:avLst/>
          </a:prstGeom>
          <a:solidFill>
            <a:schemeClr val="accent4">
              <a:alpha val="33000"/>
            </a:schemeClr>
          </a:solidFill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86125" y="2267575"/>
            <a:ext cx="23086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Grantee</a:t>
            </a:r>
            <a:r>
              <a:rPr lang="en-US" sz="4400" b="1" dirty="0"/>
              <a:t> 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</a:rPr>
              <a:t>Capacity</a:t>
            </a:r>
            <a:r>
              <a:rPr lang="en-US" sz="4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08880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1"/>
            <a:ext cx="9144000" cy="129539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781800"/>
            <a:ext cx="9144000" cy="0"/>
          </a:xfrm>
          <a:prstGeom prst="line">
            <a:avLst/>
          </a:prstGeom>
          <a:ln w="76200">
            <a:solidFill>
              <a:srgbClr val="FFE51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457200" y="288440"/>
            <a:ext cx="8229600" cy="636639"/>
          </a:xfrm>
        </p:spPr>
        <p:txBody>
          <a:bodyPr>
            <a:no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</a:rPr>
              <a:t>WHAT DID WE WANT TO </a:t>
            </a:r>
            <a:br>
              <a:rPr lang="en-US" sz="4000" b="1" dirty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MEASURE?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4361" y="49161"/>
            <a:ext cx="1779639" cy="177963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04800" y="1675686"/>
            <a:ext cx="8305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400" dirty="0"/>
              <a:t>1)student academic achievement</a:t>
            </a:r>
          </a:p>
          <a:p>
            <a:pPr lvl="0"/>
            <a:endParaRPr lang="en-US" sz="3400" dirty="0"/>
          </a:p>
          <a:p>
            <a:pPr lvl="0"/>
            <a:r>
              <a:rPr lang="en-US" sz="3400" dirty="0"/>
              <a:t>2) student social/emotional development</a:t>
            </a:r>
          </a:p>
          <a:p>
            <a:pPr lvl="0"/>
            <a:endParaRPr lang="en-US" sz="3400" dirty="0"/>
          </a:p>
          <a:p>
            <a:pPr lvl="0"/>
            <a:r>
              <a:rPr lang="en-US" sz="3400" dirty="0"/>
              <a:t>3) teacher efficacy</a:t>
            </a:r>
          </a:p>
          <a:p>
            <a:pPr lvl="0"/>
            <a:endParaRPr lang="en-US" sz="3400" dirty="0"/>
          </a:p>
          <a:p>
            <a:pPr lvl="0"/>
            <a:r>
              <a:rPr lang="en-US" sz="3400" dirty="0"/>
              <a:t>4) school and classroom culture </a:t>
            </a:r>
          </a:p>
          <a:p>
            <a:pPr lvl="0"/>
            <a:endParaRPr lang="en-US" sz="3400" dirty="0"/>
          </a:p>
          <a:p>
            <a:pPr lvl="0"/>
            <a:r>
              <a:rPr lang="en-US" sz="3400" dirty="0"/>
              <a:t>5) other important indicators of impact  </a:t>
            </a: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0885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1"/>
            <a:ext cx="9144000" cy="160019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781800"/>
            <a:ext cx="9144000" cy="0"/>
          </a:xfrm>
          <a:prstGeom prst="line">
            <a:avLst/>
          </a:prstGeom>
          <a:ln w="76200">
            <a:solidFill>
              <a:srgbClr val="FFE51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61366" y="302341"/>
            <a:ext cx="8229600" cy="636639"/>
          </a:xfrm>
        </p:spPr>
        <p:txBody>
          <a:bodyPr>
            <a:no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</a:rPr>
              <a:t>SAMPLE STUDENT INDICATORS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4361" y="49161"/>
            <a:ext cx="1779639" cy="177963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66700" y="1326115"/>
            <a:ext cx="8610600" cy="7540526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en-US" sz="3600" dirty="0"/>
              <a:t> </a:t>
            </a:r>
          </a:p>
          <a:p>
            <a:r>
              <a:rPr lang="en-US" sz="4400" dirty="0"/>
              <a:t>Attendance</a:t>
            </a:r>
          </a:p>
          <a:p>
            <a:r>
              <a:rPr lang="en-US" sz="4400" dirty="0"/>
              <a:t>Behavior</a:t>
            </a:r>
          </a:p>
          <a:p>
            <a:r>
              <a:rPr lang="en-US" sz="4400" dirty="0"/>
              <a:t>Confidence</a:t>
            </a:r>
          </a:p>
          <a:p>
            <a:r>
              <a:rPr lang="en-US" sz="4400" dirty="0"/>
              <a:t>Creativity</a:t>
            </a:r>
          </a:p>
          <a:p>
            <a:r>
              <a:rPr lang="en-US" sz="4400" dirty="0"/>
              <a:t>Curiosity</a:t>
            </a:r>
          </a:p>
          <a:p>
            <a:endParaRPr lang="en-US" sz="4400" dirty="0"/>
          </a:p>
          <a:p>
            <a:endParaRPr lang="en-US" sz="4400" dirty="0"/>
          </a:p>
          <a:p>
            <a:endParaRPr lang="en-US" sz="4400" dirty="0"/>
          </a:p>
          <a:p>
            <a:endParaRPr lang="en-US" sz="4400" dirty="0"/>
          </a:p>
          <a:p>
            <a:endParaRPr lang="en-US" sz="4400" dirty="0"/>
          </a:p>
          <a:p>
            <a:endParaRPr lang="en-US" sz="4400" dirty="0"/>
          </a:p>
          <a:p>
            <a:r>
              <a:rPr lang="en-US" sz="4400" dirty="0"/>
              <a:t>Empathy</a:t>
            </a:r>
          </a:p>
          <a:p>
            <a:r>
              <a:rPr lang="en-US" sz="4400" dirty="0"/>
              <a:t>Engagement</a:t>
            </a:r>
          </a:p>
          <a:p>
            <a:r>
              <a:rPr lang="en-US" sz="4400" dirty="0"/>
              <a:t>Cultural sensitivity</a:t>
            </a:r>
          </a:p>
          <a:p>
            <a:r>
              <a:rPr lang="en-US" sz="4400" dirty="0"/>
              <a:t>Grit</a:t>
            </a:r>
          </a:p>
          <a:p>
            <a:r>
              <a:rPr lang="en-US" sz="4400" dirty="0"/>
              <a:t>Joy</a:t>
            </a:r>
          </a:p>
        </p:txBody>
      </p:sp>
    </p:spTree>
    <p:extLst>
      <p:ext uri="{BB962C8B-B14F-4D97-AF65-F5344CB8AC3E}">
        <p14:creationId xmlns:p14="http://schemas.microsoft.com/office/powerpoint/2010/main" val="199883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1"/>
            <a:ext cx="9144000" cy="129539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781800"/>
            <a:ext cx="9144000" cy="0"/>
          </a:xfrm>
          <a:prstGeom prst="line">
            <a:avLst/>
          </a:prstGeom>
          <a:ln w="76200">
            <a:solidFill>
              <a:srgbClr val="FFE51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76200" y="49161"/>
            <a:ext cx="8229600" cy="889819"/>
          </a:xfrm>
        </p:spPr>
        <p:txBody>
          <a:bodyPr>
            <a:noAutofit/>
          </a:bodyPr>
          <a:lstStyle/>
          <a:p>
            <a:pPr algn="l"/>
            <a:r>
              <a:rPr lang="en-US" sz="4800" b="1" dirty="0">
                <a:solidFill>
                  <a:schemeClr val="bg1"/>
                </a:solidFill>
              </a:rPr>
              <a:t>SURVEY DEVELOPMENT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4361" y="49161"/>
            <a:ext cx="1779639" cy="177963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71683" y="1828800"/>
            <a:ext cx="880063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Blip>
                <a:blip r:embed="rId4"/>
              </a:buBlip>
            </a:pPr>
            <a:r>
              <a:rPr lang="en-US" sz="4200" b="1" dirty="0"/>
              <a:t>Developed surveys with grantees</a:t>
            </a:r>
          </a:p>
          <a:p>
            <a:endParaRPr lang="en-US" sz="4200" b="1" dirty="0"/>
          </a:p>
          <a:p>
            <a:pPr marL="571500" indent="-571500">
              <a:buBlip>
                <a:blip r:embed="rId4"/>
              </a:buBlip>
            </a:pPr>
            <a:r>
              <a:rPr lang="en-US" sz="4200" b="1" dirty="0"/>
              <a:t>Surveys are part of comprehensive evaluation plan</a:t>
            </a:r>
          </a:p>
          <a:p>
            <a:endParaRPr lang="en-US" sz="4200" b="1" dirty="0"/>
          </a:p>
          <a:p>
            <a:pPr marL="571500" indent="-571500">
              <a:buBlip>
                <a:blip r:embed="rId4"/>
              </a:buBlip>
            </a:pPr>
            <a:r>
              <a:rPr lang="en-US" sz="4200" b="1" dirty="0"/>
              <a:t>Piloted surveys </a:t>
            </a:r>
          </a:p>
          <a:p>
            <a:endParaRPr lang="en-US" sz="4200" b="1" dirty="0"/>
          </a:p>
          <a:p>
            <a:endParaRPr lang="en-US" sz="4200" b="1" dirty="0"/>
          </a:p>
        </p:txBody>
      </p:sp>
    </p:spTree>
    <p:extLst>
      <p:ext uri="{BB962C8B-B14F-4D97-AF65-F5344CB8AC3E}">
        <p14:creationId xmlns:p14="http://schemas.microsoft.com/office/powerpoint/2010/main" val="305448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1"/>
            <a:ext cx="9144000" cy="129539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781800"/>
            <a:ext cx="9144000" cy="0"/>
          </a:xfrm>
          <a:prstGeom prst="line">
            <a:avLst/>
          </a:prstGeom>
          <a:ln w="76200">
            <a:solidFill>
              <a:srgbClr val="FFE51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76200" y="49161"/>
            <a:ext cx="8229600" cy="636639"/>
          </a:xfrm>
        </p:spPr>
        <p:txBody>
          <a:bodyPr>
            <a:no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</a:rPr>
              <a:t>YOUNG AUDIENCES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4361" y="49161"/>
            <a:ext cx="1779639" cy="177963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10380" y="2552075"/>
            <a:ext cx="75438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3447487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1"/>
            <a:ext cx="9144000" cy="129539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781800"/>
            <a:ext cx="9144000" cy="0"/>
          </a:xfrm>
          <a:prstGeom prst="line">
            <a:avLst/>
          </a:prstGeom>
          <a:ln w="76200">
            <a:solidFill>
              <a:srgbClr val="FFE51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76200" y="49161"/>
            <a:ext cx="8229600" cy="636639"/>
          </a:xfrm>
        </p:spPr>
        <p:txBody>
          <a:bodyPr>
            <a:no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</a:rPr>
              <a:t>YOUNG AUDIENCES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4361" y="49161"/>
            <a:ext cx="1779639" cy="177963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33400" y="1425000"/>
            <a:ext cx="7543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/>
              <a:t>What Resonates for Young Audiences</a:t>
            </a:r>
          </a:p>
        </p:txBody>
      </p:sp>
    </p:spTree>
    <p:extLst>
      <p:ext uri="{BB962C8B-B14F-4D97-AF65-F5344CB8AC3E}">
        <p14:creationId xmlns:p14="http://schemas.microsoft.com/office/powerpoint/2010/main" val="2086668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1"/>
            <a:ext cx="9144000" cy="152399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781800"/>
            <a:ext cx="9144000" cy="0"/>
          </a:xfrm>
          <a:prstGeom prst="line">
            <a:avLst/>
          </a:prstGeom>
          <a:ln w="76200">
            <a:solidFill>
              <a:srgbClr val="FFE51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76200" y="49161"/>
            <a:ext cx="8229600" cy="1246239"/>
          </a:xfrm>
        </p:spPr>
        <p:txBody>
          <a:bodyPr>
            <a:no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</a:rPr>
              <a:t>Geraldine R. Dodge Foundation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138" y="1"/>
            <a:ext cx="1828801" cy="182880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28701" y="1765042"/>
            <a:ext cx="788659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8000" b="1" dirty="0">
              <a:solidFill>
                <a:srgbClr val="000000"/>
              </a:solidFill>
            </a:endParaRPr>
          </a:p>
          <a:p>
            <a:pPr algn="ctr"/>
            <a:endParaRPr lang="en-US" sz="8000" b="1" dirty="0">
              <a:solidFill>
                <a:srgbClr val="000000"/>
              </a:solidFill>
            </a:endParaRPr>
          </a:p>
          <a:p>
            <a:pPr algn="ctr"/>
            <a:endParaRPr lang="en-US" sz="8000" b="1" dirty="0">
              <a:solidFill>
                <a:srgbClr val="00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7400" y="424101"/>
            <a:ext cx="766600" cy="766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5351" y="1861459"/>
            <a:ext cx="775329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Young Audiences’</a:t>
            </a:r>
          </a:p>
          <a:p>
            <a:pPr algn="ctr"/>
            <a:r>
              <a:rPr lang="en-US" sz="6000" b="1" dirty="0"/>
              <a:t>Board Presentation</a:t>
            </a:r>
          </a:p>
          <a:p>
            <a:pPr algn="ctr"/>
            <a:endParaRPr lang="en-US" sz="4400" b="1" dirty="0"/>
          </a:p>
          <a:p>
            <a:pPr algn="ctr"/>
            <a:r>
              <a:rPr lang="en-US" sz="4400" b="1" dirty="0"/>
              <a:t>January 25, 2017</a:t>
            </a:r>
          </a:p>
        </p:txBody>
      </p:sp>
    </p:spTree>
    <p:extLst>
      <p:ext uri="{BB962C8B-B14F-4D97-AF65-F5344CB8AC3E}">
        <p14:creationId xmlns:p14="http://schemas.microsoft.com/office/powerpoint/2010/main" val="305513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On the 3x5 card, jot down three things you, as a board member, found most helpful to the organization in this presentation.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Place a star next to the one that you feel is most important.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Share your three choices with two other board members.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your small group, develop a consensus around the two most important things.</a:t>
            </a:r>
          </a:p>
        </p:txBody>
      </p:sp>
      <p:pic>
        <p:nvPicPr>
          <p:cNvPr id="4" name="Picture 3" descr="image00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8800" y="368299"/>
            <a:ext cx="1595240" cy="95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282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7981597" y="4204623"/>
            <a:ext cx="914400" cy="876634"/>
          </a:xfrm>
          <a:prstGeom prst="ellipse">
            <a:avLst/>
          </a:prstGeom>
          <a:solidFill>
            <a:srgbClr val="7030A0"/>
          </a:solidFill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9144000" cy="137159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781800"/>
            <a:ext cx="9144000" cy="0"/>
          </a:xfrm>
          <a:prstGeom prst="line">
            <a:avLst/>
          </a:prstGeom>
          <a:ln w="76200">
            <a:solidFill>
              <a:srgbClr val="FFE51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76200" y="49161"/>
            <a:ext cx="8229600" cy="941439"/>
          </a:xfrm>
        </p:spPr>
        <p:txBody>
          <a:bodyPr>
            <a:noAutofit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</a:rPr>
              <a:t>Geraldine R. Dodge Foundation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122" y="87174"/>
            <a:ext cx="1741626" cy="174162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81100" y="1828800"/>
            <a:ext cx="6781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>
                <a:solidFill>
                  <a:srgbClr val="000000"/>
                </a:solidFill>
              </a:rPr>
              <a:t>CONNECTING THE ARTS EDUCATION</a:t>
            </a:r>
          </a:p>
          <a:p>
            <a:pPr algn="ctr"/>
            <a:r>
              <a:rPr lang="en-US" sz="7200" b="1" dirty="0">
                <a:solidFill>
                  <a:srgbClr val="000000"/>
                </a:solidFill>
              </a:rPr>
              <a:t>DOTS</a:t>
            </a:r>
            <a:endParaRPr lang="en-US" sz="72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2547" y="3267301"/>
            <a:ext cx="766600" cy="766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4174" y="5886565"/>
            <a:ext cx="1233148" cy="123314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497" y="2855558"/>
            <a:ext cx="766600" cy="7666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951" y="5032245"/>
            <a:ext cx="766600" cy="766600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7061947" y="5592535"/>
            <a:ext cx="914400" cy="876634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279725" y="2176707"/>
            <a:ext cx="914400" cy="876634"/>
          </a:xfrm>
          <a:prstGeom prst="ellipse">
            <a:avLst/>
          </a:prstGeom>
          <a:solidFill>
            <a:srgbClr val="FF0000"/>
          </a:solidFill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44404" y="5154218"/>
            <a:ext cx="914400" cy="876634"/>
          </a:xfrm>
          <a:prstGeom prst="ellipse">
            <a:avLst/>
          </a:prstGeom>
          <a:solidFill>
            <a:srgbClr val="FF0000"/>
          </a:solidFill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223798" y="3492968"/>
            <a:ext cx="914400" cy="876634"/>
          </a:xfrm>
          <a:prstGeom prst="ellipse">
            <a:avLst/>
          </a:prstGeom>
          <a:solidFill>
            <a:srgbClr val="7030A0"/>
          </a:solidFill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18797" y="1828800"/>
            <a:ext cx="914400" cy="876634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138198" y="6172295"/>
            <a:ext cx="914400" cy="876634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78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1"/>
            <a:ext cx="9144000" cy="152399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781800"/>
            <a:ext cx="9144000" cy="0"/>
          </a:xfrm>
          <a:prstGeom prst="line">
            <a:avLst/>
          </a:prstGeom>
          <a:ln w="76200">
            <a:solidFill>
              <a:srgbClr val="FFE51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76200" y="49161"/>
            <a:ext cx="8229600" cy="1246239"/>
          </a:xfrm>
        </p:spPr>
        <p:txBody>
          <a:bodyPr>
            <a:no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</a:rPr>
              <a:t>OVERALL GOAL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138" y="1"/>
            <a:ext cx="1828801" cy="182880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28701" y="1765042"/>
            <a:ext cx="788659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8000" b="1" dirty="0">
              <a:solidFill>
                <a:srgbClr val="000000"/>
              </a:solidFill>
            </a:endParaRPr>
          </a:p>
          <a:p>
            <a:pPr algn="ctr"/>
            <a:endParaRPr lang="en-US" sz="8000" b="1" dirty="0">
              <a:solidFill>
                <a:srgbClr val="000000"/>
              </a:solidFill>
            </a:endParaRPr>
          </a:p>
          <a:p>
            <a:pPr algn="ctr"/>
            <a:endParaRPr lang="en-US" sz="8000" b="1" dirty="0">
              <a:solidFill>
                <a:srgbClr val="00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7400" y="424101"/>
            <a:ext cx="766600" cy="7666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28702" y="1828802"/>
            <a:ext cx="755960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Develop an evaluation framework by which Dodge can understand and document the impact of our arts education grantees’ individual and collective work.</a:t>
            </a:r>
            <a:endParaRPr lang="en-US" sz="4000" b="1" dirty="0"/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64388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1"/>
            <a:ext cx="9144000" cy="152399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781800"/>
            <a:ext cx="9144000" cy="0"/>
          </a:xfrm>
          <a:prstGeom prst="line">
            <a:avLst/>
          </a:prstGeom>
          <a:ln w="76200">
            <a:solidFill>
              <a:srgbClr val="FFE51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76200" y="49161"/>
            <a:ext cx="8229600" cy="1246239"/>
          </a:xfrm>
        </p:spPr>
        <p:txBody>
          <a:bodyPr>
            <a:no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</a:rPr>
              <a:t>Dodge Evaluation Objectives: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138" y="1"/>
            <a:ext cx="1828801" cy="182880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28701" y="1765042"/>
            <a:ext cx="788659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8000" b="1" dirty="0">
              <a:solidFill>
                <a:srgbClr val="000000"/>
              </a:solidFill>
            </a:endParaRPr>
          </a:p>
          <a:p>
            <a:pPr algn="ctr"/>
            <a:endParaRPr lang="en-US" sz="8000" b="1" dirty="0">
              <a:solidFill>
                <a:srgbClr val="000000"/>
              </a:solidFill>
            </a:endParaRPr>
          </a:p>
          <a:p>
            <a:pPr algn="ctr"/>
            <a:endParaRPr lang="en-US" sz="8000" b="1" dirty="0">
              <a:solidFill>
                <a:srgbClr val="00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7400" y="424101"/>
            <a:ext cx="766600" cy="7666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28702" y="1743273"/>
            <a:ext cx="755960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  <a:p>
            <a:pPr marL="342900" indent="-342900">
              <a:buBlip>
                <a:blip r:embed="rId4"/>
              </a:buBlip>
            </a:pPr>
            <a:r>
              <a:rPr lang="en-US" sz="3200" b="1" dirty="0"/>
              <a:t>Create a learning community to improve arts education practice and impact;</a:t>
            </a:r>
          </a:p>
          <a:p>
            <a:pPr marL="342900" indent="-342900">
              <a:buBlip>
                <a:blip r:embed="rId4"/>
              </a:buBlip>
            </a:pPr>
            <a:endParaRPr lang="en-US" sz="3200" b="1" dirty="0"/>
          </a:p>
          <a:p>
            <a:pPr marL="342900" indent="-342900">
              <a:buBlip>
                <a:blip r:embed="rId4"/>
              </a:buBlip>
            </a:pPr>
            <a:r>
              <a:rPr lang="en-US" sz="3200" b="1" dirty="0"/>
              <a:t>Develop a data collection dashboard that tracks programmatic and evaluation data;</a:t>
            </a:r>
          </a:p>
          <a:p>
            <a:pPr marL="342900" indent="-342900">
              <a:buBlip>
                <a:blip r:embed="rId4"/>
              </a:buBlip>
            </a:pPr>
            <a:endParaRPr lang="en-US" sz="3200" b="1" dirty="0"/>
          </a:p>
          <a:p>
            <a:pPr marL="342900" indent="-342900">
              <a:buBlip>
                <a:blip r:embed="rId4"/>
              </a:buBlip>
            </a:pPr>
            <a:r>
              <a:rPr lang="en-US" sz="3200" b="1" dirty="0"/>
              <a:t>Use the documentation to tell a collective impact story and message to multiple stakeholders.</a:t>
            </a:r>
          </a:p>
        </p:txBody>
      </p:sp>
    </p:spTree>
    <p:extLst>
      <p:ext uri="{BB962C8B-B14F-4D97-AF65-F5344CB8AC3E}">
        <p14:creationId xmlns:p14="http://schemas.microsoft.com/office/powerpoint/2010/main" val="287384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5334000" y="2990850"/>
            <a:ext cx="3467100" cy="3638550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9144000" cy="129539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781800"/>
            <a:ext cx="9144000" cy="0"/>
          </a:xfrm>
          <a:prstGeom prst="line">
            <a:avLst/>
          </a:prstGeom>
          <a:ln w="76200">
            <a:solidFill>
              <a:srgbClr val="FFE51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76200" y="49161"/>
            <a:ext cx="8001000" cy="1246239"/>
          </a:xfrm>
        </p:spPr>
        <p:txBody>
          <a:bodyPr>
            <a:noAutofit/>
          </a:bodyPr>
          <a:lstStyle/>
          <a:p>
            <a:pPr algn="l"/>
            <a:r>
              <a:rPr lang="en-US" sz="5400" b="1" dirty="0">
                <a:solidFill>
                  <a:schemeClr val="bg1"/>
                </a:solidFill>
              </a:rPr>
              <a:t>THREE COMPONENTS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727" y="49161"/>
            <a:ext cx="1551039" cy="155103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475561" y="4086850"/>
            <a:ext cx="318397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Impact Measures</a:t>
            </a:r>
          </a:p>
        </p:txBody>
      </p:sp>
      <p:sp>
        <p:nvSpPr>
          <p:cNvPr id="8" name="Oval 7"/>
          <p:cNvSpPr/>
          <p:nvPr/>
        </p:nvSpPr>
        <p:spPr>
          <a:xfrm>
            <a:off x="38100" y="2990850"/>
            <a:ext cx="3467100" cy="3638550"/>
          </a:xfrm>
          <a:prstGeom prst="ellipse">
            <a:avLst/>
          </a:prstGeom>
          <a:solidFill>
            <a:srgbClr val="FF0000"/>
          </a:solidFill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57175" y="4433097"/>
            <a:ext cx="3028950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4300" b="1" dirty="0">
                <a:solidFill>
                  <a:schemeClr val="bg1"/>
                </a:solidFill>
              </a:rPr>
              <a:t>Mapping</a:t>
            </a:r>
            <a:r>
              <a:rPr lang="en-US" sz="4300" b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3" name="Oval 12"/>
          <p:cNvSpPr/>
          <p:nvPr/>
        </p:nvSpPr>
        <p:spPr>
          <a:xfrm>
            <a:off x="2590800" y="1343025"/>
            <a:ext cx="3467100" cy="3638550"/>
          </a:xfrm>
          <a:prstGeom prst="ellipse">
            <a:avLst/>
          </a:prstGeom>
          <a:solidFill>
            <a:schemeClr val="accent4"/>
          </a:solidFill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03794" y="2267575"/>
            <a:ext cx="2473306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Nonprofit</a:t>
            </a:r>
            <a:endParaRPr lang="en-US" sz="4400" b="1" dirty="0"/>
          </a:p>
          <a:p>
            <a:pPr algn="ctr"/>
            <a:r>
              <a:rPr lang="en-US" sz="4400" b="1" dirty="0">
                <a:solidFill>
                  <a:schemeClr val="bg1"/>
                </a:solidFill>
              </a:rPr>
              <a:t>Capacity</a:t>
            </a:r>
            <a:r>
              <a:rPr lang="en-US" sz="4400" b="1" dirty="0"/>
              <a:t> 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</a:rPr>
              <a:t>Building</a:t>
            </a:r>
          </a:p>
        </p:txBody>
      </p:sp>
    </p:spTree>
    <p:extLst>
      <p:ext uri="{BB962C8B-B14F-4D97-AF65-F5344CB8AC3E}">
        <p14:creationId xmlns:p14="http://schemas.microsoft.com/office/powerpoint/2010/main" val="79805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8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5334000" y="2990850"/>
            <a:ext cx="3467100" cy="3638550"/>
          </a:xfrm>
          <a:prstGeom prst="ellipse">
            <a:avLst/>
          </a:prstGeom>
          <a:solidFill>
            <a:schemeClr val="accent5">
              <a:lumMod val="75000"/>
              <a:alpha val="30000"/>
            </a:schemeClr>
          </a:solidFill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9144000" cy="129539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781800"/>
            <a:ext cx="9144000" cy="0"/>
          </a:xfrm>
          <a:prstGeom prst="line">
            <a:avLst/>
          </a:prstGeom>
          <a:ln w="76200">
            <a:solidFill>
              <a:srgbClr val="FFE51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76200" y="49161"/>
            <a:ext cx="8001000" cy="1246239"/>
          </a:xfrm>
        </p:spPr>
        <p:txBody>
          <a:bodyPr>
            <a:noAutofit/>
          </a:bodyPr>
          <a:lstStyle/>
          <a:p>
            <a:pPr algn="l"/>
            <a:r>
              <a:rPr lang="en-US" sz="5400" b="1" dirty="0">
                <a:solidFill>
                  <a:schemeClr val="bg1"/>
                </a:solidFill>
              </a:rPr>
              <a:t>START WITH NONPROFITS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727" y="49161"/>
            <a:ext cx="1551039" cy="155103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475561" y="4086850"/>
            <a:ext cx="318397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Impact Measures</a:t>
            </a:r>
          </a:p>
        </p:txBody>
      </p:sp>
      <p:sp>
        <p:nvSpPr>
          <p:cNvPr id="8" name="Oval 7"/>
          <p:cNvSpPr/>
          <p:nvPr/>
        </p:nvSpPr>
        <p:spPr>
          <a:xfrm>
            <a:off x="38100" y="2990850"/>
            <a:ext cx="3467100" cy="3638550"/>
          </a:xfrm>
          <a:prstGeom prst="ellipse">
            <a:avLst/>
          </a:prstGeom>
          <a:solidFill>
            <a:srgbClr val="FF0000">
              <a:alpha val="30000"/>
            </a:srgbClr>
          </a:solidFill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57175" y="4433097"/>
            <a:ext cx="3028950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4300" b="1" dirty="0">
                <a:solidFill>
                  <a:schemeClr val="bg1"/>
                </a:solidFill>
              </a:rPr>
              <a:t>Mapping</a:t>
            </a:r>
            <a:r>
              <a:rPr lang="en-US" sz="4300" b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3" name="Oval 12"/>
          <p:cNvSpPr/>
          <p:nvPr/>
        </p:nvSpPr>
        <p:spPr>
          <a:xfrm>
            <a:off x="2590800" y="1343025"/>
            <a:ext cx="3467100" cy="3638550"/>
          </a:xfrm>
          <a:prstGeom prst="ellipse">
            <a:avLst/>
          </a:prstGeom>
          <a:solidFill>
            <a:schemeClr val="accent4"/>
          </a:solidFill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03794" y="2267575"/>
            <a:ext cx="2473306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Nonprofit</a:t>
            </a:r>
            <a:endParaRPr lang="en-US" sz="4400" b="1" dirty="0"/>
          </a:p>
          <a:p>
            <a:pPr algn="ctr"/>
            <a:r>
              <a:rPr lang="en-US" sz="4400" b="1" dirty="0">
                <a:solidFill>
                  <a:schemeClr val="bg1"/>
                </a:solidFill>
              </a:rPr>
              <a:t>Capacity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</a:rPr>
              <a:t>Building</a:t>
            </a:r>
            <a:r>
              <a:rPr lang="en-US" sz="4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1409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1"/>
            <a:ext cx="9144000" cy="129539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781800"/>
            <a:ext cx="9144000" cy="0"/>
          </a:xfrm>
          <a:prstGeom prst="line">
            <a:avLst/>
          </a:prstGeom>
          <a:ln w="76200">
            <a:solidFill>
              <a:srgbClr val="FFE51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76200" y="49161"/>
            <a:ext cx="8229600" cy="889819"/>
          </a:xfrm>
        </p:spPr>
        <p:txBody>
          <a:bodyPr>
            <a:noAutofit/>
          </a:bodyPr>
          <a:lstStyle/>
          <a:p>
            <a:pPr algn="l"/>
            <a:r>
              <a:rPr lang="en-US" sz="4800" b="1" dirty="0">
                <a:solidFill>
                  <a:schemeClr val="bg1"/>
                </a:solidFill>
              </a:rPr>
              <a:t>CAPACITY BUILDING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4361" y="49161"/>
            <a:ext cx="1779639" cy="177963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40307" y="938980"/>
            <a:ext cx="8800634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400" b="1" dirty="0"/>
          </a:p>
          <a:p>
            <a:pPr marL="571500" indent="-571500">
              <a:buBlip>
                <a:blip r:embed="rId4"/>
              </a:buBlip>
            </a:pPr>
            <a:r>
              <a:rPr lang="en-US" sz="4400" b="1" dirty="0"/>
              <a:t>Taught evaluation best practices</a:t>
            </a:r>
          </a:p>
          <a:p>
            <a:pPr marL="571500" indent="-571500">
              <a:buBlip>
                <a:blip r:embed="rId4"/>
              </a:buBlip>
            </a:pPr>
            <a:endParaRPr lang="en-US" sz="4400" b="1" dirty="0"/>
          </a:p>
          <a:p>
            <a:pPr marL="571500" indent="-571500">
              <a:buBlip>
                <a:blip r:embed="rId4"/>
              </a:buBlip>
            </a:pPr>
            <a:r>
              <a:rPr lang="en-US" sz="4400" b="1" dirty="0"/>
              <a:t>Identified Impact Indicators</a:t>
            </a:r>
          </a:p>
          <a:p>
            <a:pPr marL="571500" indent="-571500">
              <a:buBlip>
                <a:blip r:embed="rId4"/>
              </a:buBlip>
            </a:pPr>
            <a:endParaRPr lang="en-US" sz="4400" b="1" dirty="0"/>
          </a:p>
          <a:p>
            <a:pPr marL="571500" indent="-571500">
              <a:buBlip>
                <a:blip r:embed="rId4"/>
              </a:buBlip>
            </a:pPr>
            <a:r>
              <a:rPr lang="en-US" sz="4400" b="1" dirty="0"/>
              <a:t>Helped clarify program goals, design corresponding logic models and evaluation plans</a:t>
            </a:r>
          </a:p>
          <a:p>
            <a:pPr marL="571500" indent="-571500">
              <a:buBlip>
                <a:blip r:embed="rId4"/>
              </a:buBlip>
            </a:pPr>
            <a:endParaRPr lang="en-US" sz="4400" b="1" dirty="0"/>
          </a:p>
          <a:p>
            <a:endParaRPr lang="en-US" sz="4400" b="1" dirty="0"/>
          </a:p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95714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5334000" y="2990850"/>
            <a:ext cx="3467100" cy="3638550"/>
          </a:xfrm>
          <a:prstGeom prst="ellipse">
            <a:avLst/>
          </a:prstGeom>
          <a:solidFill>
            <a:schemeClr val="accent5">
              <a:lumMod val="75000"/>
              <a:alpha val="42000"/>
            </a:schemeClr>
          </a:solidFill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9144000" cy="129539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781800"/>
            <a:ext cx="9144000" cy="0"/>
          </a:xfrm>
          <a:prstGeom prst="line">
            <a:avLst/>
          </a:prstGeom>
          <a:ln w="76200">
            <a:solidFill>
              <a:srgbClr val="FFE51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76200" y="49161"/>
            <a:ext cx="8001000" cy="1246239"/>
          </a:xfrm>
        </p:spPr>
        <p:txBody>
          <a:bodyPr>
            <a:noAutofit/>
          </a:bodyPr>
          <a:lstStyle/>
          <a:p>
            <a:pPr algn="l"/>
            <a:r>
              <a:rPr lang="en-US" sz="5400" b="1" dirty="0">
                <a:solidFill>
                  <a:schemeClr val="bg1"/>
                </a:solidFill>
              </a:rPr>
              <a:t>MAPPING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727" y="49161"/>
            <a:ext cx="1551039" cy="155103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475561" y="4086850"/>
            <a:ext cx="318397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Impact Measures</a:t>
            </a:r>
          </a:p>
        </p:txBody>
      </p:sp>
      <p:sp>
        <p:nvSpPr>
          <p:cNvPr id="8" name="Oval 7"/>
          <p:cNvSpPr/>
          <p:nvPr/>
        </p:nvSpPr>
        <p:spPr>
          <a:xfrm>
            <a:off x="38100" y="2990850"/>
            <a:ext cx="3467100" cy="3638550"/>
          </a:xfrm>
          <a:prstGeom prst="ellipse">
            <a:avLst/>
          </a:prstGeom>
          <a:solidFill>
            <a:srgbClr val="FF0000"/>
          </a:solidFill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57175" y="4433097"/>
            <a:ext cx="3028950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4300" b="1" dirty="0">
                <a:solidFill>
                  <a:schemeClr val="bg1"/>
                </a:solidFill>
              </a:rPr>
              <a:t>Mapping</a:t>
            </a:r>
            <a:r>
              <a:rPr lang="en-US" sz="4300" b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3" name="Oval 12"/>
          <p:cNvSpPr/>
          <p:nvPr/>
        </p:nvSpPr>
        <p:spPr>
          <a:xfrm>
            <a:off x="2590800" y="1343025"/>
            <a:ext cx="3467100" cy="3638550"/>
          </a:xfrm>
          <a:prstGeom prst="ellipse">
            <a:avLst/>
          </a:prstGeom>
          <a:solidFill>
            <a:schemeClr val="accent4">
              <a:alpha val="33000"/>
            </a:schemeClr>
          </a:solidFill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86125" y="2267575"/>
            <a:ext cx="23086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Grantee</a:t>
            </a:r>
            <a:r>
              <a:rPr lang="en-US" sz="4400" b="1" dirty="0"/>
              <a:t> 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</a:rPr>
              <a:t>Capacity</a:t>
            </a:r>
            <a:r>
              <a:rPr lang="en-US" sz="4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783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23250</TotalTime>
  <Words>355</Words>
  <Application>Microsoft Office PowerPoint</Application>
  <PresentationFormat>On-screen Show (4:3)</PresentationFormat>
  <Paragraphs>137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Young Audiences Strategic Plan</vt:lpstr>
      <vt:lpstr>Geraldine R. Dodge Foundation</vt:lpstr>
      <vt:lpstr>Geraldine R. Dodge Foundation</vt:lpstr>
      <vt:lpstr>OVERALL GOAL</vt:lpstr>
      <vt:lpstr>Dodge Evaluation Objectives: </vt:lpstr>
      <vt:lpstr>THREE COMPONENTS</vt:lpstr>
      <vt:lpstr>START WITH NONPROFITS</vt:lpstr>
      <vt:lpstr>CAPACITY BUILDING</vt:lpstr>
      <vt:lpstr>MAPPING</vt:lpstr>
      <vt:lpstr>WE HAVE STATEWIDE DATA</vt:lpstr>
      <vt:lpstr>WHAT IS MISSING? </vt:lpstr>
      <vt:lpstr>Enter the Data Dashboard</vt:lpstr>
      <vt:lpstr>LETS TAKE A LOOK</vt:lpstr>
      <vt:lpstr>IMPACT MEASURES</vt:lpstr>
      <vt:lpstr>WHAT DID WE WANT TO  MEASURE?</vt:lpstr>
      <vt:lpstr>SAMPLE STUDENT INDICATORS</vt:lpstr>
      <vt:lpstr>SURVEY DEVELOPMENT</vt:lpstr>
      <vt:lpstr>YOUNG AUDIENCES</vt:lpstr>
      <vt:lpstr>YOUNG AUDIENCES</vt:lpstr>
      <vt:lpstr>Exercise: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Meghan Jambor</dc:creator>
  <cp:lastModifiedBy>Michele Russo</cp:lastModifiedBy>
  <cp:revision>286</cp:revision>
  <cp:lastPrinted>2016-12-01T15:30:04Z</cp:lastPrinted>
  <dcterms:created xsi:type="dcterms:W3CDTF">2014-09-29T18:55:30Z</dcterms:created>
  <dcterms:modified xsi:type="dcterms:W3CDTF">2017-01-25T19:05:50Z</dcterms:modified>
</cp:coreProperties>
</file>